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11950" cy="9942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NjIJ5pD8m85EXsgVRy/ICLRbw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51851" cy="498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8536" y="0"/>
            <a:ext cx="2951851" cy="498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3863" y="1243013"/>
            <a:ext cx="5964237" cy="3355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3662"/>
            <a:ext cx="2951851" cy="498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f612418a6_5_2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6f612418a6_5_2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g16f612418a6_5_2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fc54b48cd_3_0:notes"/>
          <p:cNvSpPr/>
          <p:nvPr>
            <p:ph idx="2" type="sldImg"/>
          </p:nvPr>
        </p:nvSpPr>
        <p:spPr>
          <a:xfrm>
            <a:off x="378740" y="745688"/>
            <a:ext cx="60552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6fc54b48cd_3_0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6fc54b48cd_3_7:notes"/>
          <p:cNvSpPr/>
          <p:nvPr>
            <p:ph idx="2" type="sldImg"/>
          </p:nvPr>
        </p:nvSpPr>
        <p:spPr>
          <a:xfrm>
            <a:off x="378740" y="745688"/>
            <a:ext cx="60552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6fc54b48cd_3_7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6fc54b48cd_3_15:notes"/>
          <p:cNvSpPr/>
          <p:nvPr>
            <p:ph idx="2" type="sldImg"/>
          </p:nvPr>
        </p:nvSpPr>
        <p:spPr>
          <a:xfrm>
            <a:off x="378740" y="745688"/>
            <a:ext cx="60552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6fc54b48cd_3_15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6fc54b48cd_3_22:notes"/>
          <p:cNvSpPr/>
          <p:nvPr>
            <p:ph idx="2" type="sldImg"/>
          </p:nvPr>
        </p:nvSpPr>
        <p:spPr>
          <a:xfrm>
            <a:off x="378740" y="745688"/>
            <a:ext cx="60552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6fc54b48cd_3_22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6f612418a6_1_0:notes"/>
          <p:cNvSpPr txBox="1"/>
          <p:nvPr>
            <p:ph idx="1" type="body"/>
          </p:nvPr>
        </p:nvSpPr>
        <p:spPr>
          <a:xfrm>
            <a:off x="681195" y="4722688"/>
            <a:ext cx="5449560" cy="44741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6f612418a6_1_0:notes"/>
          <p:cNvSpPr/>
          <p:nvPr>
            <p:ph idx="2" type="sldImg"/>
          </p:nvPr>
        </p:nvSpPr>
        <p:spPr>
          <a:xfrm>
            <a:off x="1135548" y="745688"/>
            <a:ext cx="4541523" cy="372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70b4321986_5_0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70b4321986_5_0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70b4321986_5_0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70b4321986_5_85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70b4321986_5_85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70b4321986_5_85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f612418a6_5_463:notes"/>
          <p:cNvSpPr/>
          <p:nvPr>
            <p:ph idx="2" type="sldImg"/>
          </p:nvPr>
        </p:nvSpPr>
        <p:spPr>
          <a:xfrm>
            <a:off x="138113" y="1349375"/>
            <a:ext cx="6475500" cy="36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6f612418a6_5_463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6f612418a6_5_463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f612418a6_5_85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6f612418a6_5_85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6f612418a6_5_85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f612418a6_5_102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6f612418a6_5_102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f612418a6_5_179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6f612418a6_5_179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6f612418a6_5_179:notes"/>
          <p:cNvSpPr txBox="1"/>
          <p:nvPr>
            <p:ph idx="12" type="sldNum"/>
          </p:nvPr>
        </p:nvSpPr>
        <p:spPr>
          <a:xfrm>
            <a:off x="3858536" y="9443662"/>
            <a:ext cx="2952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6f612418a6_5_144:notes"/>
          <p:cNvSpPr txBox="1"/>
          <p:nvPr>
            <p:ph idx="1" type="body"/>
          </p:nvPr>
        </p:nvSpPr>
        <p:spPr>
          <a:xfrm>
            <a:off x="681197" y="4784835"/>
            <a:ext cx="5449500" cy="39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6f612418a6_5_144:notes"/>
          <p:cNvSpPr/>
          <p:nvPr>
            <p:ph idx="2" type="sldImg"/>
          </p:nvPr>
        </p:nvSpPr>
        <p:spPr>
          <a:xfrm>
            <a:off x="423863" y="1243013"/>
            <a:ext cx="5964300" cy="335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f507ee49b_4_75:notes"/>
          <p:cNvSpPr txBox="1"/>
          <p:nvPr>
            <p:ph idx="1" type="body"/>
          </p:nvPr>
        </p:nvSpPr>
        <p:spPr>
          <a:xfrm>
            <a:off x="681195" y="4722688"/>
            <a:ext cx="5449560" cy="44741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Optional slide</a:t>
            </a:r>
            <a:endParaRPr/>
          </a:p>
        </p:txBody>
      </p:sp>
      <p:sp>
        <p:nvSpPr>
          <p:cNvPr id="380" name="Google Shape;380;g16f507ee49b_4_75:notes"/>
          <p:cNvSpPr/>
          <p:nvPr>
            <p:ph idx="2" type="sldImg"/>
          </p:nvPr>
        </p:nvSpPr>
        <p:spPr>
          <a:xfrm>
            <a:off x="1135548" y="745688"/>
            <a:ext cx="4541523" cy="3728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0b4321986_0_228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70b4321986_0_228:notes"/>
          <p:cNvSpPr/>
          <p:nvPr>
            <p:ph idx="2" type="sldImg"/>
          </p:nvPr>
        </p:nvSpPr>
        <p:spPr>
          <a:xfrm>
            <a:off x="1135548" y="745688"/>
            <a:ext cx="45417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70b4321986_0_233:notes"/>
          <p:cNvSpPr txBox="1"/>
          <p:nvPr>
            <p:ph idx="1" type="body"/>
          </p:nvPr>
        </p:nvSpPr>
        <p:spPr>
          <a:xfrm>
            <a:off x="681195" y="4722688"/>
            <a:ext cx="5449500" cy="44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70b4321986_0_233:notes"/>
          <p:cNvSpPr/>
          <p:nvPr>
            <p:ph idx="2" type="sldImg"/>
          </p:nvPr>
        </p:nvSpPr>
        <p:spPr>
          <a:xfrm>
            <a:off x="1135548" y="745688"/>
            <a:ext cx="4541700" cy="37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f507ee49b_4_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6f507ee49b_4_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16f507ee49b_4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6f507ee49b_4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6f507ee49b_4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f507ee49b_4_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6f507ee49b_4_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g16f507ee49b_4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6f507ee49b_4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6f507ee49b_4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6f507ee49b_4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6f507ee49b_4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16f507ee49b_4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6f507ee49b_4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6f507ee49b_4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f507ee49b_4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6f507ee49b_4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16f507ee49b_4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16f507ee49b_4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6f507ee49b_4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6f507ee49b_4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f507ee49b_4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6f507ee49b_4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16f507ee49b_4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16f507ee49b_4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16f507ee49b_4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16f507ee49b_4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6f507ee49b_4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6f507ee49b_4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f507ee49b_4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6f507ee49b_4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6f507ee49b_4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6f507ee49b_4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f507ee49b_4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6f507ee49b_4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6f507ee49b_4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f507ee49b_4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6f507ee49b_4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16f507ee49b_4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16f507ee49b_4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6f507ee49b_4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6f507ee49b_4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f507ee49b_4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6f507ee49b_4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16f507ee49b_4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16f507ee49b_4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6f507ee49b_4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16f507ee49b_4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f507ee49b_4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6f507ee49b_4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16f507ee49b_4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6f507ee49b_4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6f507ee49b_4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f507ee49b_4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16f507ee49b_4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16f507ee49b_4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6f507ee49b_4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16f507ee49b_4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fc54b48cd_3_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16fc54b48cd_3_7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g16fc54b48cd_3_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0b4321986_0_2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170b4321986_0_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g170b4321986_0_2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170b4321986_0_2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170b4321986_0_2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0b4321986_0_27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170b4321986_0_27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g170b4321986_0_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170b4321986_0_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170b4321986_0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0b4321986_0_28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170b4321986_0_28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g170b4321986_0_2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170b4321986_0_2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170b4321986_0_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0b4321986_0_2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170b4321986_0_29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g170b4321986_0_29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g170b4321986_0_2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170b4321986_0_2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170b4321986_0_2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0b4321986_0_29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170b4321986_0_29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g170b4321986_0_29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g170b4321986_0_29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g170b4321986_0_29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g170b4321986_0_2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170b4321986_0_2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170b4321986_0_2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0b4321986_0_3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170b4321986_0_3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170b4321986_0_3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170b4321986_0_3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0b4321986_0_3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170b4321986_0_3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170b4321986_0_3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0b4321986_0_3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g170b4321986_0_3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5" name="Google Shape;215;g170b4321986_0_3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6" name="Google Shape;216;g170b4321986_0_3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170b4321986_0_3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170b4321986_0_3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0b4321986_0_3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g170b4321986_0_32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g170b4321986_0_32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g170b4321986_0_3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170b4321986_0_3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170b4321986_0_3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0b4321986_0_3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170b4321986_0_33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g170b4321986_0_3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170b4321986_0_3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170b4321986_0_3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0b4321986_0_33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g170b4321986_0_33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g170b4321986_0_3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g170b4321986_0_3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170b4321986_0_3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f507ee49b_4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16f507ee49b_4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6f507ee49b_4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16f507ee49b_4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16f507ee49b_4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0b4321986_0_2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5" name="Google Shape;165;g170b4321986_0_2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170b4321986_0_2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g170b4321986_0_2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g170b4321986_0_2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hyperlink" Target="https://github.com/haesleinhuepf/napari-accelerated-pixel-and-object-classification/tree/0.10.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hyperlink" Target="https://github.com/haesleinhuepf/napari-accelerated-pixel-and-object-classification/tree/0.10.2" TargetMode="Externa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5" Type="http://schemas.openxmlformats.org/officeDocument/2006/relationships/image" Target="../media/image30.jp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hyperlink" Target="https://github.com/haesleinhuepf/apoc/blob/main/demo/demo_object_segmenter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hyperlink" Target="https://forum.image.sc/t/ilastik-trained-model-in-jupyter-notebook-gpu/32243" TargetMode="External"/><Relationship Id="rId6" Type="http://schemas.openxmlformats.org/officeDocument/2006/relationships/hyperlink" Target="https://forum.image.sc/t/ilastik-experimental-api/71498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6f612418a6_5_2"/>
          <p:cNvPicPr preferRelativeResize="0"/>
          <p:nvPr/>
        </p:nvPicPr>
        <p:blipFill rotWithShape="1">
          <a:blip r:embed="rId3">
            <a:alphaModFix/>
          </a:blip>
          <a:srcRect b="64973" l="0" r="81873" t="12868"/>
          <a:stretch/>
        </p:blipFill>
        <p:spPr>
          <a:xfrm>
            <a:off x="10777715" y="5133975"/>
            <a:ext cx="1299986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6f612418a6_5_2"/>
          <p:cNvSpPr/>
          <p:nvPr/>
        </p:nvSpPr>
        <p:spPr>
          <a:xfrm>
            <a:off x="4688308" y="3440013"/>
            <a:ext cx="28155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Group 1 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Anna Kotova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Camille Loiseau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Waiger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Gayathri Nadar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Tatiana Woller </a:t>
            </a:r>
            <a:endParaRPr/>
          </a:p>
        </p:txBody>
      </p:sp>
      <p:sp>
        <p:nvSpPr>
          <p:cNvPr id="245" name="Google Shape;245;g16f612418a6_5_2"/>
          <p:cNvSpPr txBox="1"/>
          <p:nvPr/>
        </p:nvSpPr>
        <p:spPr>
          <a:xfrm>
            <a:off x="1635971" y="1006144"/>
            <a:ext cx="8920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Defragmentation Training School</a:t>
            </a:r>
            <a:endParaRPr/>
          </a:p>
          <a:p>
            <a:pPr indent="0" lvl="0" marL="0" marR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NEUBIAS Academy &amp; EOSC-Life 2022</a:t>
            </a:r>
            <a:endParaRPr/>
          </a:p>
        </p:txBody>
      </p:sp>
      <p:sp>
        <p:nvSpPr>
          <p:cNvPr id="246" name="Google Shape;246;g16f612418a6_5_2"/>
          <p:cNvSpPr/>
          <p:nvPr/>
        </p:nvSpPr>
        <p:spPr>
          <a:xfrm>
            <a:off x="4720142" y="2584716"/>
            <a:ext cx="27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1" baseline="30000" i="1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1" i="1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of October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6fc54b48cd_3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</a:rPr>
              <a:t>Napari</a:t>
            </a:r>
            <a:endParaRPr b="1" sz="2400" u="sng">
              <a:solidFill>
                <a:srgbClr val="002060"/>
              </a:solidFill>
            </a:endParaRPr>
          </a:p>
        </p:txBody>
      </p:sp>
      <p:sp>
        <p:nvSpPr>
          <p:cNvPr id="445" name="Google Shape;445;g16fc54b48cd_3_0"/>
          <p:cNvSpPr txBox="1"/>
          <p:nvPr>
            <p:ph idx="1" type="body"/>
          </p:nvPr>
        </p:nvSpPr>
        <p:spPr>
          <a:xfrm>
            <a:off x="415600" y="1604100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292F"/>
                </a:solidFill>
                <a:highlight>
                  <a:srgbClr val="FFFFFF"/>
                </a:highlight>
              </a:rPr>
              <a:t>				                       </a:t>
            </a: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    - Fast, interactive, multi-dimensional image viewer for Python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				         - Performant GPU-based rendering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4292F"/>
                </a:solidFill>
                <a:highlight>
                  <a:srgbClr val="FFFFFF"/>
                </a:highlight>
              </a:rPr>
              <a:t>			</a:t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4292F"/>
                </a:solidFill>
                <a:highlight>
                  <a:srgbClr val="FFFFFF"/>
                </a:highlight>
              </a:rPr>
              <a:t>			             </a:t>
            </a:r>
            <a:r>
              <a:rPr lang="en-US" sz="2100">
                <a:solidFill>
                  <a:schemeClr val="lt1"/>
                </a:solidFill>
                <a:highlight>
                  <a:srgbClr val="FFFFFF"/>
                </a:highlight>
              </a:rPr>
              <a:t>    - Coupling to machine learning and image analysis tools </a:t>
            </a:r>
            <a:endParaRPr sz="2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highlight>
                  <a:srgbClr val="FFFFFF"/>
                </a:highlight>
              </a:rPr>
              <a:t>						(scikit-learn,scikit-image, TensorFlow, Pytorch)</a:t>
            </a:r>
            <a:endParaRPr sz="2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2438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highlight>
                  <a:srgbClr val="FFFFFF"/>
                </a:highlight>
              </a:rPr>
              <a:t>       - User-friendly (Plugins) and reproducible (Jupyter notebook as output)</a:t>
            </a:r>
            <a:endParaRPr sz="2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292F"/>
                </a:solidFill>
                <a:highlight>
                  <a:srgbClr val="FFFFFF"/>
                </a:highlight>
              </a:rPr>
              <a:t>		</a:t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napari logo image" id="446" name="Google Shape;446;g16fc54b48cd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337" y="1536645"/>
            <a:ext cx="18542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6fc54b48cd_3_0"/>
          <p:cNvSpPr txBox="1"/>
          <p:nvPr/>
        </p:nvSpPr>
        <p:spPr>
          <a:xfrm>
            <a:off x="8192000" y="6159300"/>
            <a:ext cx="39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https://napari.org/stable/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fc54b48cd_3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</a:rPr>
              <a:t>Napari</a:t>
            </a:r>
            <a:endParaRPr b="1" sz="2400" u="sng">
              <a:solidFill>
                <a:srgbClr val="002060"/>
              </a:solidFill>
            </a:endParaRPr>
          </a:p>
        </p:txBody>
      </p:sp>
      <p:sp>
        <p:nvSpPr>
          <p:cNvPr id="453" name="Google Shape;453;g16fc54b48cd_3_7"/>
          <p:cNvSpPr txBox="1"/>
          <p:nvPr>
            <p:ph idx="1" type="body"/>
          </p:nvPr>
        </p:nvSpPr>
        <p:spPr>
          <a:xfrm>
            <a:off x="415600" y="1604100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292F"/>
                </a:solidFill>
                <a:highlight>
                  <a:srgbClr val="FFFFFF"/>
                </a:highlight>
              </a:rPr>
              <a:t>				 </a:t>
            </a:r>
            <a:r>
              <a:rPr lang="en-US" sz="5500">
                <a:solidFill>
                  <a:srgbClr val="24292F"/>
                </a:solidFill>
                <a:highlight>
                  <a:srgbClr val="FFFFFF"/>
                </a:highlight>
              </a:rPr>
              <a:t>       </a:t>
            </a:r>
            <a:r>
              <a:rPr lang="en-US" sz="5500">
                <a:solidFill>
                  <a:srgbClr val="B7B7B7"/>
                </a:solidFill>
                <a:highlight>
                  <a:srgbClr val="FFFFFF"/>
                </a:highlight>
              </a:rPr>
              <a:t>    </a:t>
            </a:r>
            <a:r>
              <a:rPr lang="en-US" sz="7200">
                <a:solidFill>
                  <a:srgbClr val="B7B7B7"/>
                </a:solidFill>
                <a:highlight>
                  <a:srgbClr val="FFFFFF"/>
                </a:highlight>
              </a:rPr>
              <a:t>- Fast, interactive, multi-dimensional image viewer for Python</a:t>
            </a:r>
            <a:endParaRPr sz="72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B7B7B7"/>
                </a:solidFill>
                <a:highlight>
                  <a:srgbClr val="FFFFFF"/>
                </a:highlight>
              </a:rPr>
              <a:t>				         - Performant GPU-based rendering</a:t>
            </a:r>
            <a:endParaRPr sz="7200">
              <a:solidFill>
                <a:srgbClr val="B7B7B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			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			                 - Coupling to machine learning and image analysis tools 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						(scikit-learn,scikit-image, TensorFlow, Pytorch)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                                           - User-friendly (Plugins) and reproducible (Jupyter notebook as output)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292F"/>
                </a:solidFill>
                <a:highlight>
                  <a:srgbClr val="FFFFFF"/>
                </a:highlight>
              </a:rPr>
              <a:t>		</a:t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napari logo image" id="454" name="Google Shape;454;g16fc54b48cd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337" y="1536645"/>
            <a:ext cx="18542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6fc54b48cd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950" y="4842717"/>
            <a:ext cx="96393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6fc54b48cd_3_7"/>
          <p:cNvSpPr txBox="1"/>
          <p:nvPr/>
        </p:nvSpPr>
        <p:spPr>
          <a:xfrm>
            <a:off x="8192000" y="6159300"/>
            <a:ext cx="39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https://napari.org/stable/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fc54b48cd_3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 u="sng">
                <a:solidFill>
                  <a:srgbClr val="002060"/>
                </a:solidFill>
              </a:rPr>
              <a:t>Napari-Accelerated Pixel and Object Classifiers (APOC)</a:t>
            </a:r>
            <a:endParaRPr b="1" sz="2400" u="sng">
              <a:solidFill>
                <a:srgbClr val="002060"/>
              </a:solidFill>
            </a:endParaRPr>
          </a:p>
        </p:txBody>
      </p:sp>
      <p:sp>
        <p:nvSpPr>
          <p:cNvPr id="462" name="Google Shape;462;g16fc54b48cd_3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39725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ct val="100000"/>
              <a:buChar char="-"/>
            </a:pPr>
            <a:r>
              <a:t/>
            </a:r>
            <a:endParaRPr b="1" sz="2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4191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ct val="100000"/>
              <a:buChar char="-"/>
            </a:pP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Clesperanto</a:t>
            </a: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 and  </a:t>
            </a: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scikit-learn</a:t>
            </a: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 for pixel &amp; object classification in images </a:t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4191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ct val="100000"/>
              <a:buChar char="-"/>
            </a:pP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Interactive plugin</a:t>
            </a: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 from napari viewer or from a </a:t>
            </a: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endParaRPr b="1"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16fc54b48cd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67" y="1482133"/>
            <a:ext cx="10083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6fc54b48cd_3_15"/>
          <p:cNvSpPr txBox="1"/>
          <p:nvPr/>
        </p:nvSpPr>
        <p:spPr>
          <a:xfrm>
            <a:off x="3792167" y="6091833"/>
            <a:ext cx="807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haesleinhuepf/napari-accelerated-pixel-and-object-classification at 0.10.2 (github.com)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fc54b48cd_3_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</a:rPr>
              <a:t>Napari-Accelerated Pixel and Object Classifiers (APOC)</a:t>
            </a:r>
            <a:endParaRPr b="1" sz="2400" u="sng">
              <a:solidFill>
                <a:srgbClr val="002060"/>
              </a:solidFill>
            </a:endParaRPr>
          </a:p>
        </p:txBody>
      </p:sp>
      <p:sp>
        <p:nvSpPr>
          <p:cNvPr id="470" name="Google Shape;470;g16fc54b48cd_3_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4191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ct val="100000"/>
              <a:buChar char="-"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Input: one image with </a:t>
            </a: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manual annotations</a:t>
            </a:r>
            <a:endParaRPr b="1"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419100" lvl="0" marL="609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ct val="100000"/>
              <a:buChar char="-"/>
            </a:pPr>
            <a:r>
              <a:rPr lang="en-US" sz="7200">
                <a:solidFill>
                  <a:srgbClr val="24292F"/>
                </a:solidFill>
                <a:highlight>
                  <a:srgbClr val="FFFFFF"/>
                </a:highlight>
              </a:rPr>
              <a:t>Training of an object segmenter based on </a:t>
            </a:r>
            <a:r>
              <a:rPr b="1" lang="en-US" sz="7200">
                <a:solidFill>
                  <a:srgbClr val="24292F"/>
                </a:solidFill>
                <a:highlight>
                  <a:srgbClr val="FFFFFF"/>
                </a:highlight>
              </a:rPr>
              <a:t>Scikit_learn random forest classifier </a:t>
            </a:r>
            <a:endParaRPr b="1" sz="7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g16fc54b48cd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67" y="1482133"/>
            <a:ext cx="10083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6fc54b48cd_3_22"/>
          <p:cNvSpPr txBox="1"/>
          <p:nvPr/>
        </p:nvSpPr>
        <p:spPr>
          <a:xfrm>
            <a:off x="3792167" y="6091833"/>
            <a:ext cx="807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haesleinhuepf/napari-accelerated-pixel-and-object-classification at 0.10.2 (github.com)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6f612418a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083" y="1120309"/>
            <a:ext cx="1512456" cy="175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6f612418a6_1_0"/>
          <p:cNvSpPr txBox="1"/>
          <p:nvPr/>
        </p:nvSpPr>
        <p:spPr>
          <a:xfrm>
            <a:off x="742050" y="3126931"/>
            <a:ext cx="18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Napari Assistant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16f612418a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691" y="1007773"/>
            <a:ext cx="2615694" cy="1813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apari logo image" id="480" name="Google Shape;480;g16f612418a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4203" y="1996903"/>
            <a:ext cx="1028704" cy="10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6f612418a6_1_0"/>
          <p:cNvSpPr txBox="1"/>
          <p:nvPr/>
        </p:nvSpPr>
        <p:spPr>
          <a:xfrm>
            <a:off x="249691" y="3960692"/>
            <a:ext cx="2842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Accelerated Pixel and Object Classification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workflow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labels – background &amp; cytoplasm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Jupyter Notebook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6f612418a6_1_0"/>
          <p:cNvSpPr txBox="1"/>
          <p:nvPr/>
        </p:nvSpPr>
        <p:spPr>
          <a:xfrm>
            <a:off x="3104647" y="3960692"/>
            <a:ext cx="2842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Tailored notebook to our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functions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labels interactively by launching napari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jupyter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16f612418a6_1_0"/>
          <p:cNvSpPr txBox="1"/>
          <p:nvPr/>
        </p:nvSpPr>
        <p:spPr>
          <a:xfrm>
            <a:off x="3646835" y="3126931"/>
            <a:ext cx="185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locally</a:t>
            </a:r>
            <a:endParaRPr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16f612418a6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725" y="703200"/>
            <a:ext cx="5206125" cy="3644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g16f612418a6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7381" y="3053806"/>
            <a:ext cx="3759094" cy="29804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g16f612418a6_1_0"/>
          <p:cNvSpPr/>
          <p:nvPr/>
        </p:nvSpPr>
        <p:spPr>
          <a:xfrm>
            <a:off x="3159675" y="1862073"/>
            <a:ext cx="465000" cy="26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6f612418a6_1_0"/>
          <p:cNvSpPr txBox="1"/>
          <p:nvPr/>
        </p:nvSpPr>
        <p:spPr>
          <a:xfrm>
            <a:off x="10007540" y="6540756"/>
            <a:ext cx="256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haesleinhuepf/apoc (GitHub)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6f612418a6_1_0"/>
          <p:cNvSpPr txBox="1"/>
          <p:nvPr>
            <p:ph type="title"/>
          </p:nvPr>
        </p:nvSpPr>
        <p:spPr>
          <a:xfrm>
            <a:off x="164949" y="0"/>
            <a:ext cx="117441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400" u="sng">
                <a:solidFill>
                  <a:srgbClr val="002060"/>
                </a:solidFill>
              </a:rPr>
              <a:t>APOC Workflow using Napari and Jupyter Notebooks</a:t>
            </a:r>
            <a:endParaRPr b="1" sz="2400" u="sng">
              <a:solidFill>
                <a:srgbClr val="002060"/>
              </a:solidFill>
            </a:endParaRPr>
          </a:p>
        </p:txBody>
      </p:sp>
      <p:sp>
        <p:nvSpPr>
          <p:cNvPr id="489" name="Google Shape;489;g16f612418a6_1_0"/>
          <p:cNvSpPr txBox="1"/>
          <p:nvPr/>
        </p:nvSpPr>
        <p:spPr>
          <a:xfrm>
            <a:off x="3104651" y="5639200"/>
            <a:ext cx="2678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classifier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to disk</a:t>
            </a:r>
            <a:endParaRPr b="1"/>
          </a:p>
        </p:txBody>
      </p:sp>
      <p:pic>
        <p:nvPicPr>
          <p:cNvPr id="490" name="Google Shape;490;g16f612418a6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850" y="1357350"/>
            <a:ext cx="6023476" cy="4555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g16f612418a6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7371" y="2900812"/>
            <a:ext cx="4059125" cy="3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70b4321986_5_0"/>
          <p:cNvSpPr txBox="1"/>
          <p:nvPr/>
        </p:nvSpPr>
        <p:spPr>
          <a:xfrm>
            <a:off x="4026000" y="162450"/>
            <a:ext cx="41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Converting to batch solution</a:t>
            </a:r>
            <a:endParaRPr b="1" sz="2400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g170b4321986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824" y="903300"/>
            <a:ext cx="9490376" cy="55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70b4321986_5_85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002060"/>
                </a:solidFill>
              </a:rPr>
              <a:t> Thank you for your attention!</a:t>
            </a:r>
            <a:endParaRPr b="1" sz="2400" u="sng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6f612418a6_5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525" y="1194750"/>
            <a:ext cx="5152998" cy="1733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g16f612418a6_5_463"/>
          <p:cNvGrpSpPr/>
          <p:nvPr/>
        </p:nvGrpSpPr>
        <p:grpSpPr>
          <a:xfrm>
            <a:off x="179861" y="1462783"/>
            <a:ext cx="2165810" cy="1053426"/>
            <a:chOff x="23437" y="928737"/>
            <a:chExt cx="1404000" cy="682890"/>
          </a:xfrm>
        </p:grpSpPr>
        <p:grpSp>
          <p:nvGrpSpPr>
            <p:cNvPr id="254" name="Google Shape;254;g16f612418a6_5_463"/>
            <p:cNvGrpSpPr/>
            <p:nvPr/>
          </p:nvGrpSpPr>
          <p:grpSpPr>
            <a:xfrm>
              <a:off x="177444" y="928737"/>
              <a:ext cx="1081313" cy="469653"/>
              <a:chOff x="182625" y="1128374"/>
              <a:chExt cx="2044070" cy="887813"/>
            </a:xfrm>
          </p:grpSpPr>
          <p:pic>
            <p:nvPicPr>
              <p:cNvPr id="255" name="Google Shape;255;g16f612418a6_5_4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2625" y="1128374"/>
                <a:ext cx="967745" cy="887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g16f612418a6_5_4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58950" y="1128374"/>
                <a:ext cx="967745" cy="887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7" name="Google Shape;257;g16f612418a6_5_463"/>
            <p:cNvSpPr txBox="1"/>
            <p:nvPr/>
          </p:nvSpPr>
          <p:spPr>
            <a:xfrm>
              <a:off x="23437" y="1372227"/>
              <a:ext cx="1404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mice</a:t>
              </a:r>
              <a:endParaRPr/>
            </a:p>
          </p:txBody>
        </p:sp>
      </p:grpSp>
      <p:cxnSp>
        <p:nvCxnSpPr>
          <p:cNvPr id="258" name="Google Shape;258;g16f612418a6_5_463"/>
          <p:cNvCxnSpPr/>
          <p:nvPr/>
        </p:nvCxnSpPr>
        <p:spPr>
          <a:xfrm>
            <a:off x="2600325" y="1916439"/>
            <a:ext cx="59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9" name="Google Shape;259;g16f612418a6_5_463"/>
          <p:cNvSpPr txBox="1"/>
          <p:nvPr/>
        </p:nvSpPr>
        <p:spPr>
          <a:xfrm>
            <a:off x="3391974" y="1616357"/>
            <a:ext cx="2477100" cy="600300"/>
          </a:xfrm>
          <a:prstGeom prst="rect">
            <a:avLst/>
          </a:prstGeom>
          <a:solidFill>
            <a:srgbClr val="D0CECE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Perfused and processed for IF:</a:t>
            </a:r>
            <a:endParaRPr/>
          </a:p>
          <a:p>
            <a:pPr indent="0" lvl="2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A415A8"/>
                </a:solidFill>
                <a:latin typeface="Calibri"/>
                <a:ea typeface="Calibri"/>
                <a:cs typeface="Calibri"/>
                <a:sym typeface="Calibri"/>
              </a:rPr>
              <a:t>TH </a:t>
            </a:r>
            <a:r>
              <a:rPr b="1" i="0" lang="en-US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i="0" lang="en-US" sz="1400" u="none" cap="none" strike="noStrike">
                <a:solidFill>
                  <a:srgbClr val="A415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400" u="none" cap="none" strike="noStrik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LC3 </a:t>
            </a:r>
            <a:r>
              <a:rPr b="1" i="0" lang="en-US" sz="1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b="1" i="0" lang="en-US" sz="1400" u="none" cap="none" strike="noStrike">
                <a:solidFill>
                  <a:srgbClr val="03B6C9"/>
                </a:solidFill>
                <a:latin typeface="Calibri"/>
                <a:ea typeface="Calibri"/>
                <a:cs typeface="Calibri"/>
                <a:sym typeface="Calibri"/>
              </a:rPr>
              <a:t>pSyn</a:t>
            </a:r>
            <a:endParaRPr/>
          </a:p>
        </p:txBody>
      </p:sp>
      <p:pic>
        <p:nvPicPr>
          <p:cNvPr id="260" name="Google Shape;260;g16f612418a6_5_463"/>
          <p:cNvPicPr preferRelativeResize="0"/>
          <p:nvPr/>
        </p:nvPicPr>
        <p:blipFill rotWithShape="1">
          <a:blip r:embed="rId5">
            <a:alphaModFix/>
          </a:blip>
          <a:srcRect b="25165" l="43602" r="31490" t="17756"/>
          <a:stretch/>
        </p:blipFill>
        <p:spPr>
          <a:xfrm>
            <a:off x="9010730" y="3805212"/>
            <a:ext cx="2263556" cy="2271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ight&#10;&#10;Description automatically generated" id="261" name="Google Shape;261;g16f612418a6_5_463"/>
          <p:cNvPicPr preferRelativeResize="0"/>
          <p:nvPr/>
        </p:nvPicPr>
        <p:blipFill rotWithShape="1">
          <a:blip r:embed="rId6">
            <a:alphaModFix/>
          </a:blip>
          <a:srcRect b="24104" l="14762" r="22604" t="17061"/>
          <a:stretch/>
        </p:blipFill>
        <p:spPr>
          <a:xfrm>
            <a:off x="4484644" y="3805212"/>
            <a:ext cx="3066905" cy="227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6f612418a6_5_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523" y="4635012"/>
            <a:ext cx="2439942" cy="61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g16f612418a6_5_463"/>
          <p:cNvCxnSpPr/>
          <p:nvPr/>
        </p:nvCxnSpPr>
        <p:spPr>
          <a:xfrm>
            <a:off x="9770238" y="2911539"/>
            <a:ext cx="0" cy="65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4" name="Google Shape;264;g16f612418a6_5_463"/>
          <p:cNvCxnSpPr/>
          <p:nvPr/>
        </p:nvCxnSpPr>
        <p:spPr>
          <a:xfrm rot="10800000">
            <a:off x="7730458" y="4941201"/>
            <a:ext cx="110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5" name="Google Shape;265;g16f612418a6_5_463"/>
          <p:cNvCxnSpPr/>
          <p:nvPr/>
        </p:nvCxnSpPr>
        <p:spPr>
          <a:xfrm rot="10800000">
            <a:off x="3204373" y="4941201"/>
            <a:ext cx="110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6" name="Google Shape;266;g16f612418a6_5_463"/>
          <p:cNvSpPr txBox="1"/>
          <p:nvPr/>
        </p:nvSpPr>
        <p:spPr>
          <a:xfrm>
            <a:off x="8967222" y="6153020"/>
            <a:ext cx="23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X10 tile scan to get an overview of the ROI</a:t>
            </a:r>
            <a:endParaRPr b="0" i="0" sz="16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6f612418a6_5_463"/>
          <p:cNvSpPr txBox="1"/>
          <p:nvPr/>
        </p:nvSpPr>
        <p:spPr>
          <a:xfrm>
            <a:off x="4753049" y="6153020"/>
            <a:ext cx="237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X40 single-plane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confocal images</a:t>
            </a:r>
            <a:endParaRPr b="0" i="0" sz="16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6f612418a6_5_463"/>
          <p:cNvSpPr txBox="1"/>
          <p:nvPr/>
        </p:nvSpPr>
        <p:spPr>
          <a:xfrm>
            <a:off x="4747315" y="120205"/>
            <a:ext cx="2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Imaging strategy</a:t>
            </a:r>
            <a:endParaRPr b="1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g16f612418a6_5_463"/>
          <p:cNvCxnSpPr/>
          <p:nvPr/>
        </p:nvCxnSpPr>
        <p:spPr>
          <a:xfrm>
            <a:off x="6018097" y="1916439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0" name="Google Shape;270;g16f612418a6_5_463"/>
          <p:cNvSpPr/>
          <p:nvPr/>
        </p:nvSpPr>
        <p:spPr>
          <a:xfrm>
            <a:off x="8672149" y="1838488"/>
            <a:ext cx="2972400" cy="564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g16f612418a6_5_463"/>
          <p:cNvCxnSpPr>
            <a:endCxn id="272" idx="2"/>
          </p:cNvCxnSpPr>
          <p:nvPr/>
        </p:nvCxnSpPr>
        <p:spPr>
          <a:xfrm rot="10800000">
            <a:off x="9890195" y="1034618"/>
            <a:ext cx="11400" cy="7755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2" name="Google Shape;272;g16f612418a6_5_463"/>
          <p:cNvSpPr txBox="1"/>
          <p:nvPr/>
        </p:nvSpPr>
        <p:spPr>
          <a:xfrm>
            <a:off x="8299145" y="511418"/>
            <a:ext cx="318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Sections containing my brain structure of interest: VTA</a:t>
            </a:r>
            <a:endParaRPr b="1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g16f612418a6_5_463"/>
          <p:cNvCxnSpPr/>
          <p:nvPr/>
        </p:nvCxnSpPr>
        <p:spPr>
          <a:xfrm>
            <a:off x="9770238" y="2911539"/>
            <a:ext cx="0" cy="65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4" name="Google Shape;274;g16f612418a6_5_463"/>
          <p:cNvSpPr/>
          <p:nvPr/>
        </p:nvSpPr>
        <p:spPr>
          <a:xfrm>
            <a:off x="8672149" y="1838488"/>
            <a:ext cx="2972400" cy="564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g16f612418a6_5_463"/>
          <p:cNvCxnSpPr/>
          <p:nvPr/>
        </p:nvCxnSpPr>
        <p:spPr>
          <a:xfrm rot="10800000">
            <a:off x="9892595" y="1034618"/>
            <a:ext cx="9000" cy="7755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g16f612418a6_5_463"/>
          <p:cNvSpPr txBox="1"/>
          <p:nvPr/>
        </p:nvSpPr>
        <p:spPr>
          <a:xfrm>
            <a:off x="8299145" y="511418"/>
            <a:ext cx="318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Sections containing my brain structure of interest: VTA</a:t>
            </a:r>
            <a:endParaRPr b="1" i="0" sz="1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6f612418a6_5_463"/>
          <p:cNvSpPr/>
          <p:nvPr/>
        </p:nvSpPr>
        <p:spPr>
          <a:xfrm>
            <a:off x="8879355" y="1391992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6f612418a6_5_463"/>
          <p:cNvSpPr/>
          <p:nvPr/>
        </p:nvSpPr>
        <p:spPr>
          <a:xfrm>
            <a:off x="9462468" y="1391992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6f612418a6_5_463"/>
          <p:cNvSpPr/>
          <p:nvPr/>
        </p:nvSpPr>
        <p:spPr>
          <a:xfrm>
            <a:off x="10045581" y="1391992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6f612418a6_5_463"/>
          <p:cNvSpPr/>
          <p:nvPr/>
        </p:nvSpPr>
        <p:spPr>
          <a:xfrm>
            <a:off x="10628694" y="1391992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6f612418a6_5_463"/>
          <p:cNvSpPr/>
          <p:nvPr/>
        </p:nvSpPr>
        <p:spPr>
          <a:xfrm>
            <a:off x="11211808" y="1391992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16f612418a6_5_463"/>
          <p:cNvSpPr/>
          <p:nvPr/>
        </p:nvSpPr>
        <p:spPr>
          <a:xfrm>
            <a:off x="8879575" y="2416070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6f612418a6_5_463"/>
          <p:cNvSpPr/>
          <p:nvPr/>
        </p:nvSpPr>
        <p:spPr>
          <a:xfrm>
            <a:off x="9471272" y="2416070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6f612418a6_5_463"/>
          <p:cNvSpPr/>
          <p:nvPr/>
        </p:nvSpPr>
        <p:spPr>
          <a:xfrm>
            <a:off x="10062970" y="2416070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6f612418a6_5_463"/>
          <p:cNvSpPr/>
          <p:nvPr/>
        </p:nvSpPr>
        <p:spPr>
          <a:xfrm>
            <a:off x="10654668" y="2416070"/>
            <a:ext cx="255000" cy="237300"/>
          </a:xfrm>
          <a:prstGeom prst="ellipse">
            <a:avLst/>
          </a:prstGeom>
          <a:solidFill>
            <a:srgbClr val="F9F8C7"/>
          </a:solidFill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16f612418a6_5_463"/>
          <p:cNvSpPr txBox="1"/>
          <p:nvPr/>
        </p:nvSpPr>
        <p:spPr>
          <a:xfrm>
            <a:off x="8133033" y="1406866"/>
            <a:ext cx="53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 1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6f612418a6_5_463"/>
          <p:cNvSpPr txBox="1"/>
          <p:nvPr/>
        </p:nvSpPr>
        <p:spPr>
          <a:xfrm>
            <a:off x="8133033" y="1894709"/>
            <a:ext cx="53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 2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6f612418a6_5_463"/>
          <p:cNvSpPr txBox="1"/>
          <p:nvPr/>
        </p:nvSpPr>
        <p:spPr>
          <a:xfrm>
            <a:off x="8133033" y="2382553"/>
            <a:ext cx="53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 3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6f612418a6_5_463"/>
          <p:cNvSpPr txBox="1"/>
          <p:nvPr/>
        </p:nvSpPr>
        <p:spPr>
          <a:xfrm>
            <a:off x="8676114" y="2159502"/>
            <a:ext cx="702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section 1 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6f612418a6_5_463"/>
          <p:cNvSpPr txBox="1"/>
          <p:nvPr/>
        </p:nvSpPr>
        <p:spPr>
          <a:xfrm>
            <a:off x="9270134" y="2156014"/>
            <a:ext cx="702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section 2 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6f612418a6_5_463"/>
          <p:cNvSpPr txBox="1"/>
          <p:nvPr/>
        </p:nvSpPr>
        <p:spPr>
          <a:xfrm>
            <a:off x="9855852" y="2152701"/>
            <a:ext cx="702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section 3 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16f612418a6_5_463"/>
          <p:cNvSpPr txBox="1"/>
          <p:nvPr/>
        </p:nvSpPr>
        <p:spPr>
          <a:xfrm>
            <a:off x="10464026" y="2156014"/>
            <a:ext cx="71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section … 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lamp, vector graphics&#10;&#10;Description automatically generated" id="293" name="Google Shape;293;g16f612418a6_5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85734" y="1893856"/>
            <a:ext cx="465946" cy="2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mp, vector graphics&#10;&#10;Description automatically generated" id="294" name="Google Shape;294;g16f612418a6_5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67855" y="1893856"/>
            <a:ext cx="465946" cy="2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mp, vector graphics&#10;&#10;Description automatically generated" id="295" name="Google Shape;295;g16f612418a6_5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49976" y="1893856"/>
            <a:ext cx="465946" cy="2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mp, vector graphics&#10;&#10;Description automatically generated" id="296" name="Google Shape;296;g16f612418a6_5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32097" y="1893856"/>
            <a:ext cx="465946" cy="2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amp, vector graphics&#10;&#10;Description automatically generated" id="297" name="Google Shape;297;g16f612418a6_5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14221" y="1893856"/>
            <a:ext cx="465946" cy="2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6f612418a6_5_463"/>
          <p:cNvSpPr txBox="1"/>
          <p:nvPr/>
        </p:nvSpPr>
        <p:spPr>
          <a:xfrm>
            <a:off x="7129809" y="1685517"/>
            <a:ext cx="7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mice id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lame 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g16f612418a6_5_85"/>
          <p:cNvGrpSpPr/>
          <p:nvPr/>
        </p:nvGrpSpPr>
        <p:grpSpPr>
          <a:xfrm>
            <a:off x="88168" y="727163"/>
            <a:ext cx="12066050" cy="6130653"/>
            <a:chOff x="1358900" y="1117819"/>
            <a:chExt cx="9611319" cy="4883426"/>
          </a:xfrm>
        </p:grpSpPr>
        <p:pic>
          <p:nvPicPr>
            <p:cNvPr id="305" name="Google Shape;305;g16f612418a6_5_85"/>
            <p:cNvPicPr preferRelativeResize="0"/>
            <p:nvPr/>
          </p:nvPicPr>
          <p:blipFill rotWithShape="1">
            <a:blip r:embed="rId3">
              <a:alphaModFix/>
            </a:blip>
            <a:srcRect b="0" l="10731" r="16414" t="0"/>
            <a:stretch/>
          </p:blipFill>
          <p:spPr>
            <a:xfrm>
              <a:off x="1358900" y="1159256"/>
              <a:ext cx="9474202" cy="4841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g16f612418a6_5_85"/>
            <p:cNvSpPr txBox="1"/>
            <p:nvPr/>
          </p:nvSpPr>
          <p:spPr>
            <a:xfrm>
              <a:off x="3810633" y="1117819"/>
              <a:ext cx="90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CD4D4"/>
                  </a:solidFill>
                  <a:latin typeface="Calibri"/>
                  <a:ea typeface="Calibri"/>
                  <a:cs typeface="Calibri"/>
                  <a:sym typeface="Calibri"/>
                </a:rPr>
                <a:t>pSyn</a:t>
              </a:r>
              <a:endParaRPr sz="2400">
                <a:solidFill>
                  <a:srgbClr val="4CD4D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16f612418a6_5_85"/>
            <p:cNvSpPr txBox="1"/>
            <p:nvPr/>
          </p:nvSpPr>
          <p:spPr>
            <a:xfrm>
              <a:off x="8417141" y="1117819"/>
              <a:ext cx="11361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merge</a:t>
              </a:r>
              <a:endParaRPr/>
            </a:p>
          </p:txBody>
        </p:sp>
        <p:sp>
          <p:nvSpPr>
            <p:cNvPr id="308" name="Google Shape;308;g16f612418a6_5_85"/>
            <p:cNvSpPr txBox="1"/>
            <p:nvPr/>
          </p:nvSpPr>
          <p:spPr>
            <a:xfrm>
              <a:off x="10336019" y="3182555"/>
              <a:ext cx="6342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20µm</a:t>
              </a:r>
              <a:endParaRPr/>
            </a:p>
          </p:txBody>
        </p:sp>
        <p:sp>
          <p:nvSpPr>
            <p:cNvPr id="309" name="Google Shape;309;g16f612418a6_5_85"/>
            <p:cNvSpPr txBox="1"/>
            <p:nvPr/>
          </p:nvSpPr>
          <p:spPr>
            <a:xfrm>
              <a:off x="6112556" y="1117819"/>
              <a:ext cx="90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66"/>
                  </a:solidFill>
                  <a:latin typeface="Calibri"/>
                  <a:ea typeface="Calibri"/>
                  <a:cs typeface="Calibri"/>
                  <a:sym typeface="Calibri"/>
                </a:rPr>
                <a:t>LC3</a:t>
              </a:r>
              <a:endParaRPr/>
            </a:p>
          </p:txBody>
        </p:sp>
        <p:sp>
          <p:nvSpPr>
            <p:cNvPr id="310" name="Google Shape;310;g16f612418a6_5_85"/>
            <p:cNvSpPr txBox="1"/>
            <p:nvPr/>
          </p:nvSpPr>
          <p:spPr>
            <a:xfrm>
              <a:off x="1498160" y="1117819"/>
              <a:ext cx="9609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746B6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endParaRPr sz="2400">
                <a:solidFill>
                  <a:srgbClr val="4CD4D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16f612418a6_5_85"/>
            <p:cNvSpPr txBox="1"/>
            <p:nvPr/>
          </p:nvSpPr>
          <p:spPr>
            <a:xfrm>
              <a:off x="10198873" y="3570500"/>
              <a:ext cx="6342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20µm</a:t>
              </a:r>
              <a:endParaRPr/>
            </a:p>
          </p:txBody>
        </p:sp>
        <p:sp>
          <p:nvSpPr>
            <p:cNvPr id="312" name="Google Shape;312;g16f612418a6_5_85"/>
            <p:cNvSpPr txBox="1"/>
            <p:nvPr/>
          </p:nvSpPr>
          <p:spPr>
            <a:xfrm>
              <a:off x="3810633" y="5467507"/>
              <a:ext cx="90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CD4D4"/>
                  </a:solidFill>
                  <a:latin typeface="Calibri"/>
                  <a:ea typeface="Calibri"/>
                  <a:cs typeface="Calibri"/>
                  <a:sym typeface="Calibri"/>
                </a:rPr>
                <a:t>pSyn</a:t>
              </a:r>
              <a:endParaRPr sz="2400">
                <a:solidFill>
                  <a:srgbClr val="4CD4D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16f612418a6_5_85"/>
            <p:cNvSpPr txBox="1"/>
            <p:nvPr/>
          </p:nvSpPr>
          <p:spPr>
            <a:xfrm>
              <a:off x="8417141" y="5467507"/>
              <a:ext cx="11361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merge</a:t>
              </a:r>
              <a:endParaRPr/>
            </a:p>
          </p:txBody>
        </p:sp>
        <p:sp>
          <p:nvSpPr>
            <p:cNvPr id="314" name="Google Shape;314;g16f612418a6_5_85"/>
            <p:cNvSpPr txBox="1"/>
            <p:nvPr/>
          </p:nvSpPr>
          <p:spPr>
            <a:xfrm>
              <a:off x="6112556" y="5467507"/>
              <a:ext cx="907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66"/>
                  </a:solidFill>
                  <a:latin typeface="Calibri"/>
                  <a:ea typeface="Calibri"/>
                  <a:cs typeface="Calibri"/>
                  <a:sym typeface="Calibri"/>
                </a:rPr>
                <a:t>LC3</a:t>
              </a:r>
              <a:endParaRPr/>
            </a:p>
          </p:txBody>
        </p:sp>
        <p:sp>
          <p:nvSpPr>
            <p:cNvPr id="315" name="Google Shape;315;g16f612418a6_5_85"/>
            <p:cNvSpPr txBox="1"/>
            <p:nvPr/>
          </p:nvSpPr>
          <p:spPr>
            <a:xfrm>
              <a:off x="1498160" y="5467507"/>
              <a:ext cx="9609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B746B6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endParaRPr sz="2400">
                <a:solidFill>
                  <a:srgbClr val="4CD4D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16f612418a6_5_85"/>
          <p:cNvSpPr/>
          <p:nvPr/>
        </p:nvSpPr>
        <p:spPr>
          <a:xfrm>
            <a:off x="2781225" y="120205"/>
            <a:ext cx="66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Macroautophagy pathway</a:t>
            </a:r>
            <a:endParaRPr b="1" sz="2400" u="sng">
              <a:solidFill>
                <a:srgbClr val="546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lack&#10;&#10;Description automatically generated" id="321" name="Google Shape;321;g16f612418a6_5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0" y="1345374"/>
            <a:ext cx="8191504" cy="37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6f612418a6_5_102"/>
          <p:cNvSpPr/>
          <p:nvPr/>
        </p:nvSpPr>
        <p:spPr>
          <a:xfrm>
            <a:off x="4818011" y="120205"/>
            <a:ext cx="255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Scientific question</a:t>
            </a:r>
            <a:endParaRPr b="1" sz="2400" u="sng">
              <a:solidFill>
                <a:srgbClr val="546A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g16f612418a6_5_102"/>
          <p:cNvCxnSpPr/>
          <p:nvPr/>
        </p:nvCxnSpPr>
        <p:spPr>
          <a:xfrm flipH="1" rot="10800000">
            <a:off x="2628900" y="3429000"/>
            <a:ext cx="831900" cy="83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4" name="Google Shape;324;g16f612418a6_5_102"/>
          <p:cNvSpPr/>
          <p:nvPr/>
        </p:nvSpPr>
        <p:spPr>
          <a:xfrm>
            <a:off x="1751214" y="4116551"/>
            <a:ext cx="11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psyn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6f612418a6_5_102"/>
          <p:cNvSpPr/>
          <p:nvPr/>
        </p:nvSpPr>
        <p:spPr>
          <a:xfrm>
            <a:off x="4390351" y="1573981"/>
            <a:ext cx="7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g16f612418a6_5_102"/>
          <p:cNvCxnSpPr/>
          <p:nvPr/>
        </p:nvCxnSpPr>
        <p:spPr>
          <a:xfrm flipH="1">
            <a:off x="4074079" y="1921329"/>
            <a:ext cx="507900" cy="69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7" name="Google Shape;327;g16f612418a6_5_102"/>
          <p:cNvSpPr/>
          <p:nvPr/>
        </p:nvSpPr>
        <p:spPr>
          <a:xfrm>
            <a:off x="3794159" y="4347383"/>
            <a:ext cx="1192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 neuron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g16f612418a6_5_102"/>
          <p:cNvCxnSpPr>
            <a:stCxn id="327" idx="0"/>
          </p:cNvCxnSpPr>
          <p:nvPr/>
        </p:nvCxnSpPr>
        <p:spPr>
          <a:xfrm rot="10800000">
            <a:off x="4222709" y="3848183"/>
            <a:ext cx="1677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9" name="Google Shape;329;g16f612418a6_5_102"/>
          <p:cNvSpPr/>
          <p:nvPr/>
        </p:nvSpPr>
        <p:spPr>
          <a:xfrm>
            <a:off x="8731252" y="1573981"/>
            <a:ext cx="74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g16f612418a6_5_102"/>
          <p:cNvCxnSpPr/>
          <p:nvPr/>
        </p:nvCxnSpPr>
        <p:spPr>
          <a:xfrm flipH="1">
            <a:off x="8414980" y="1921329"/>
            <a:ext cx="507900" cy="69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1" name="Google Shape;331;g16f612418a6_5_102"/>
          <p:cNvSpPr/>
          <p:nvPr/>
        </p:nvSpPr>
        <p:spPr>
          <a:xfrm>
            <a:off x="8135060" y="4347383"/>
            <a:ext cx="1192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 neuron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g16f612418a6_5_102"/>
          <p:cNvCxnSpPr>
            <a:stCxn id="331" idx="0"/>
          </p:cNvCxnSpPr>
          <p:nvPr/>
        </p:nvCxnSpPr>
        <p:spPr>
          <a:xfrm rot="10800000">
            <a:off x="8563610" y="3848183"/>
            <a:ext cx="1677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3" name="Google Shape;333;g16f612418a6_5_102"/>
          <p:cNvSpPr/>
          <p:nvPr/>
        </p:nvSpPr>
        <p:spPr>
          <a:xfrm>
            <a:off x="2943725" y="5577625"/>
            <a:ext cx="2189100" cy="499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sick neuron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6f612418a6_5_102"/>
          <p:cNvSpPr/>
          <p:nvPr/>
        </p:nvSpPr>
        <p:spPr>
          <a:xfrm>
            <a:off x="7374000" y="5577625"/>
            <a:ext cx="2189100" cy="499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6f612418a6_5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66" y="157875"/>
            <a:ext cx="1970102" cy="494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 with medium confidence" id="341" name="Google Shape;341;g16f612418a6_5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4888" y="0"/>
            <a:ext cx="74624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f612418a6_5_144"/>
          <p:cNvSpPr txBox="1"/>
          <p:nvPr/>
        </p:nvSpPr>
        <p:spPr>
          <a:xfrm>
            <a:off x="529158" y="4940446"/>
            <a:ext cx="7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cl80_s1_lame1_line1_slice2_th_psyn_lamp1_lc3_x40_snap1.czi</a:t>
            </a:r>
            <a:endParaRPr b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6f612418a6_5_144"/>
          <p:cNvSpPr/>
          <p:nvPr/>
        </p:nvSpPr>
        <p:spPr>
          <a:xfrm>
            <a:off x="679720" y="4940447"/>
            <a:ext cx="466800" cy="4002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6f612418a6_5_144"/>
          <p:cNvSpPr/>
          <p:nvPr/>
        </p:nvSpPr>
        <p:spPr>
          <a:xfrm>
            <a:off x="1194746" y="4938619"/>
            <a:ext cx="324000" cy="400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6f612418a6_5_144"/>
          <p:cNvSpPr/>
          <p:nvPr/>
        </p:nvSpPr>
        <p:spPr>
          <a:xfrm>
            <a:off x="1584596" y="4938619"/>
            <a:ext cx="2067000" cy="40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B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6f612418a6_5_144"/>
          <p:cNvSpPr/>
          <p:nvPr/>
        </p:nvSpPr>
        <p:spPr>
          <a:xfrm>
            <a:off x="3708671" y="4938619"/>
            <a:ext cx="2133600" cy="4002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6f612418a6_5_144"/>
          <p:cNvSpPr/>
          <p:nvPr/>
        </p:nvSpPr>
        <p:spPr>
          <a:xfrm>
            <a:off x="6356421" y="4938619"/>
            <a:ext cx="676200" cy="400200"/>
          </a:xfrm>
          <a:prstGeom prst="rect">
            <a:avLst/>
          </a:prstGeom>
          <a:noFill/>
          <a:ln cap="flat" cmpd="sng" w="28575">
            <a:solidFill>
              <a:srgbClr val="3366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6f612418a6_5_144"/>
          <p:cNvSpPr/>
          <p:nvPr/>
        </p:nvSpPr>
        <p:spPr>
          <a:xfrm>
            <a:off x="5899420" y="4938619"/>
            <a:ext cx="409500" cy="400200"/>
          </a:xfrm>
          <a:prstGeom prst="rect">
            <a:avLst/>
          </a:prstGeom>
          <a:noFill/>
          <a:ln cap="flat" cmpd="sng" w="28575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g16f612418a6_5_144"/>
          <p:cNvCxnSpPr>
            <a:stCxn id="347" idx="2"/>
          </p:cNvCxnSpPr>
          <p:nvPr/>
        </p:nvCxnSpPr>
        <p:spPr>
          <a:xfrm>
            <a:off x="913120" y="5340647"/>
            <a:ext cx="0" cy="353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4" name="Google Shape;354;g16f612418a6_5_144"/>
          <p:cNvSpPr txBox="1"/>
          <p:nvPr/>
        </p:nvSpPr>
        <p:spPr>
          <a:xfrm>
            <a:off x="543347" y="5724471"/>
            <a:ext cx="7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mice id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6f612418a6_5_144"/>
          <p:cNvSpPr txBox="1"/>
          <p:nvPr/>
        </p:nvSpPr>
        <p:spPr>
          <a:xfrm>
            <a:off x="719506" y="4267917"/>
            <a:ext cx="127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Series number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g16f612418a6_5_144"/>
          <p:cNvCxnSpPr/>
          <p:nvPr/>
        </p:nvCxnSpPr>
        <p:spPr>
          <a:xfrm flipH="1" rot="10800000">
            <a:off x="1351546" y="4575619"/>
            <a:ext cx="10500" cy="363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7" name="Google Shape;357;g16f612418a6_5_144"/>
          <p:cNvCxnSpPr/>
          <p:nvPr/>
        </p:nvCxnSpPr>
        <p:spPr>
          <a:xfrm>
            <a:off x="2659984" y="5350862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8" name="Google Shape;358;g16f612418a6_5_144"/>
          <p:cNvSpPr txBox="1"/>
          <p:nvPr/>
        </p:nvSpPr>
        <p:spPr>
          <a:xfrm>
            <a:off x="2012270" y="5616749"/>
            <a:ext cx="130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Location of the section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16f612418a6_5_144"/>
          <p:cNvSpPr txBox="1"/>
          <p:nvPr/>
        </p:nvSpPr>
        <p:spPr>
          <a:xfrm>
            <a:off x="3708672" y="4160195"/>
            <a:ext cx="21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is in the different channels</a:t>
            </a:r>
            <a:endParaRPr/>
          </a:p>
        </p:txBody>
      </p:sp>
      <p:cxnSp>
        <p:nvCxnSpPr>
          <p:cNvPr id="360" name="Google Shape;360;g16f612418a6_5_144"/>
          <p:cNvCxnSpPr>
            <a:stCxn id="350" idx="0"/>
            <a:endCxn id="359" idx="2"/>
          </p:cNvCxnSpPr>
          <p:nvPr/>
        </p:nvCxnSpPr>
        <p:spPr>
          <a:xfrm rot="10800000">
            <a:off x="4775471" y="4683319"/>
            <a:ext cx="0" cy="25530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1" name="Google Shape;361;g16f612418a6_5_144"/>
          <p:cNvSpPr txBox="1"/>
          <p:nvPr/>
        </p:nvSpPr>
        <p:spPr>
          <a:xfrm>
            <a:off x="5108844" y="5724471"/>
            <a:ext cx="19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Magnification </a:t>
            </a:r>
            <a:endParaRPr/>
          </a:p>
        </p:txBody>
      </p:sp>
      <p:cxnSp>
        <p:nvCxnSpPr>
          <p:cNvPr id="362" name="Google Shape;362;g16f612418a6_5_144"/>
          <p:cNvCxnSpPr>
            <a:stCxn id="352" idx="2"/>
            <a:endCxn id="361" idx="0"/>
          </p:cNvCxnSpPr>
          <p:nvPr/>
        </p:nvCxnSpPr>
        <p:spPr>
          <a:xfrm>
            <a:off x="6104170" y="5338819"/>
            <a:ext cx="0" cy="38580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3" name="Google Shape;363;g16f612418a6_5_144"/>
          <p:cNvSpPr txBox="1"/>
          <p:nvPr/>
        </p:nvSpPr>
        <p:spPr>
          <a:xfrm>
            <a:off x="6084957" y="4267917"/>
            <a:ext cx="132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image number 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g16f612418a6_5_144"/>
          <p:cNvCxnSpPr>
            <a:stCxn id="351" idx="0"/>
          </p:cNvCxnSpPr>
          <p:nvPr/>
        </p:nvCxnSpPr>
        <p:spPr>
          <a:xfrm rot="10800000">
            <a:off x="6694521" y="4688419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33669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g16f612418a6_5_144"/>
          <p:cNvSpPr/>
          <p:nvPr/>
        </p:nvSpPr>
        <p:spPr>
          <a:xfrm>
            <a:off x="7087973" y="4938619"/>
            <a:ext cx="381600" cy="400200"/>
          </a:xfrm>
          <a:prstGeom prst="rect">
            <a:avLst/>
          </a:prstGeom>
          <a:noFill/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g16f612418a6_5_144"/>
          <p:cNvCxnSpPr/>
          <p:nvPr/>
        </p:nvCxnSpPr>
        <p:spPr>
          <a:xfrm>
            <a:off x="7278843" y="5340283"/>
            <a:ext cx="0" cy="249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7" name="Google Shape;367;g16f612418a6_5_144"/>
          <p:cNvSpPr txBox="1"/>
          <p:nvPr/>
        </p:nvSpPr>
        <p:spPr>
          <a:xfrm>
            <a:off x="6823054" y="5546000"/>
            <a:ext cx="9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extension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g16f612418a6_5_144"/>
          <p:cNvGrpSpPr/>
          <p:nvPr/>
        </p:nvGrpSpPr>
        <p:grpSpPr>
          <a:xfrm>
            <a:off x="128304" y="1878515"/>
            <a:ext cx="2165810" cy="1053426"/>
            <a:chOff x="23437" y="928737"/>
            <a:chExt cx="1404000" cy="682890"/>
          </a:xfrm>
        </p:grpSpPr>
        <p:grpSp>
          <p:nvGrpSpPr>
            <p:cNvPr id="369" name="Google Shape;369;g16f612418a6_5_144"/>
            <p:cNvGrpSpPr/>
            <p:nvPr/>
          </p:nvGrpSpPr>
          <p:grpSpPr>
            <a:xfrm>
              <a:off x="177444" y="928737"/>
              <a:ext cx="1081313" cy="469653"/>
              <a:chOff x="182625" y="1128374"/>
              <a:chExt cx="2044070" cy="887813"/>
            </a:xfrm>
          </p:grpSpPr>
          <p:pic>
            <p:nvPicPr>
              <p:cNvPr id="370" name="Google Shape;370;g16f612418a6_5_1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2625" y="1128374"/>
                <a:ext cx="967745" cy="887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g16f612418a6_5_1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58950" y="1128374"/>
                <a:ext cx="967745" cy="887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2" name="Google Shape;372;g16f612418a6_5_144"/>
            <p:cNvSpPr txBox="1"/>
            <p:nvPr/>
          </p:nvSpPr>
          <p:spPr>
            <a:xfrm>
              <a:off x="23437" y="1372227"/>
              <a:ext cx="1404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cl80 and cl82</a:t>
              </a:r>
              <a:endParaRPr/>
            </a:p>
          </p:txBody>
        </p:sp>
      </p:grpSp>
      <p:pic>
        <p:nvPicPr>
          <p:cNvPr id="373" name="Google Shape;373;g16f612418a6_5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3340" y="1533488"/>
            <a:ext cx="3366903" cy="17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6f612418a6_5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9537" y="750688"/>
            <a:ext cx="4084872" cy="3309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g16f612418a6_5_144"/>
          <p:cNvCxnSpPr/>
          <p:nvPr/>
        </p:nvCxnSpPr>
        <p:spPr>
          <a:xfrm>
            <a:off x="2600325" y="2417458"/>
            <a:ext cx="59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6" name="Google Shape;376;g16f612418a6_5_144"/>
          <p:cNvCxnSpPr/>
          <p:nvPr/>
        </p:nvCxnSpPr>
        <p:spPr>
          <a:xfrm>
            <a:off x="7115569" y="2417458"/>
            <a:ext cx="59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7" name="Google Shape;377;g16f612418a6_5_144"/>
          <p:cNvSpPr txBox="1"/>
          <p:nvPr/>
        </p:nvSpPr>
        <p:spPr>
          <a:xfrm>
            <a:off x="4747315" y="120205"/>
            <a:ext cx="307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set and File name</a:t>
            </a:r>
            <a:endParaRPr b="1"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f507ee49b_4_75"/>
          <p:cNvSpPr txBox="1"/>
          <p:nvPr>
            <p:ph type="title"/>
          </p:nvPr>
        </p:nvSpPr>
        <p:spPr>
          <a:xfrm>
            <a:off x="164961" y="1"/>
            <a:ext cx="10515600" cy="864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400" u="sng">
                <a:solidFill>
                  <a:srgbClr val="002060"/>
                </a:solidFill>
              </a:rPr>
              <a:t>Data Preparation using FIJI Script</a:t>
            </a:r>
            <a:endParaRPr b="1" sz="2400" u="sng">
              <a:solidFill>
                <a:srgbClr val="002060"/>
              </a:solidFill>
            </a:endParaRPr>
          </a:p>
        </p:txBody>
      </p:sp>
      <p:pic>
        <p:nvPicPr>
          <p:cNvPr id="383" name="Google Shape;383;g16f507ee49b_4_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83" y="924449"/>
            <a:ext cx="5418614" cy="1667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g16f507ee49b_4_75"/>
          <p:cNvGrpSpPr/>
          <p:nvPr/>
        </p:nvGrpSpPr>
        <p:grpSpPr>
          <a:xfrm>
            <a:off x="335783" y="924449"/>
            <a:ext cx="6637240" cy="5586883"/>
            <a:chOff x="335783" y="924449"/>
            <a:chExt cx="6637240" cy="5586883"/>
          </a:xfrm>
        </p:grpSpPr>
        <p:pic>
          <p:nvPicPr>
            <p:cNvPr id="385" name="Google Shape;385;g16f507ee49b_4_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5783" y="924449"/>
              <a:ext cx="6637240" cy="558688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86" name="Google Shape;386;g16f507ee49b_4_75"/>
            <p:cNvSpPr/>
            <p:nvPr/>
          </p:nvSpPr>
          <p:spPr>
            <a:xfrm>
              <a:off x="512466" y="1557495"/>
              <a:ext cx="6380703" cy="67324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g16f507ee49b_4_75"/>
            <p:cNvSpPr/>
            <p:nvPr/>
          </p:nvSpPr>
          <p:spPr>
            <a:xfrm>
              <a:off x="512466" y="2291025"/>
              <a:ext cx="6380703" cy="1446962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16f507ee49b_4_75"/>
            <p:cNvSpPr/>
            <p:nvPr/>
          </p:nvSpPr>
          <p:spPr>
            <a:xfrm>
              <a:off x="512466" y="3858567"/>
              <a:ext cx="6380703" cy="371789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g16f507ee49b_4_75"/>
            <p:cNvSpPr/>
            <p:nvPr/>
          </p:nvSpPr>
          <p:spPr>
            <a:xfrm>
              <a:off x="512466" y="4602146"/>
              <a:ext cx="6380703" cy="1838848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g16f507ee49b_4_75"/>
          <p:cNvSpPr/>
          <p:nvPr/>
        </p:nvSpPr>
        <p:spPr>
          <a:xfrm>
            <a:off x="7209692" y="1795304"/>
            <a:ext cx="381837" cy="2311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6f507ee49b_4_75"/>
          <p:cNvSpPr/>
          <p:nvPr/>
        </p:nvSpPr>
        <p:spPr>
          <a:xfrm>
            <a:off x="7209692" y="2867966"/>
            <a:ext cx="381837" cy="2311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6f507ee49b_4_75"/>
          <p:cNvSpPr/>
          <p:nvPr/>
        </p:nvSpPr>
        <p:spPr>
          <a:xfrm>
            <a:off x="7209693" y="3940628"/>
            <a:ext cx="381837" cy="2311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6f507ee49b_4_75"/>
          <p:cNvSpPr/>
          <p:nvPr/>
        </p:nvSpPr>
        <p:spPr>
          <a:xfrm>
            <a:off x="7209693" y="5764404"/>
            <a:ext cx="381837" cy="2311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6f507ee49b_4_75"/>
          <p:cNvSpPr txBox="1"/>
          <p:nvPr/>
        </p:nvSpPr>
        <p:spPr>
          <a:xfrm>
            <a:off x="7828198" y="1614549"/>
            <a:ext cx="3818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 output folder next to input folder automatically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6f507ee49b_4_75"/>
          <p:cNvSpPr txBox="1"/>
          <p:nvPr/>
        </p:nvSpPr>
        <p:spPr>
          <a:xfrm>
            <a:off x="7828197" y="2383357"/>
            <a:ext cx="38183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files from folder and process in a loop. We open the image using Bio-Formats. Custom functions for each step.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6f507ee49b_4_75"/>
          <p:cNvSpPr txBox="1"/>
          <p:nvPr/>
        </p:nvSpPr>
        <p:spPr>
          <a:xfrm>
            <a:off x="7828196" y="3740991"/>
            <a:ext cx="3818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 Brightness/Contrast. Does it on each channel. Custom function.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6f507ee49b_4_75"/>
          <p:cNvSpPr txBox="1"/>
          <p:nvPr/>
        </p:nvSpPr>
        <p:spPr>
          <a:xfrm>
            <a:off x="7828197" y="5556794"/>
            <a:ext cx="38183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channel, name it properly, save to output location.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16f507ee49b_4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7254" y="1523069"/>
            <a:ext cx="5087617" cy="39633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70b4321986_0_2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b="1" lang="en-US" sz="8000"/>
              <a:t>Challenges</a:t>
            </a:r>
            <a:endParaRPr/>
          </a:p>
        </p:txBody>
      </p:sp>
      <p:sp>
        <p:nvSpPr>
          <p:cNvPr id="404" name="Google Shape;404;g170b4321986_0_2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We wanted to have a notebook that runs an elaborate workflow, like jupyter or a collab, and use DL/ML platforms to do the job.</a:t>
            </a:r>
            <a:endParaRPr sz="3600"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And… with a minimal number of steps in the segmentation part.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170b4321986_0_233"/>
          <p:cNvGrpSpPr/>
          <p:nvPr/>
        </p:nvGrpSpPr>
        <p:grpSpPr>
          <a:xfrm>
            <a:off x="-6300" y="-25"/>
            <a:ext cx="12204600" cy="6848700"/>
            <a:chOff x="-6300" y="-25"/>
            <a:chExt cx="12204600" cy="6848700"/>
          </a:xfrm>
        </p:grpSpPr>
        <p:cxnSp>
          <p:nvCxnSpPr>
            <p:cNvPr id="410" name="Google Shape;410;g170b4321986_0_233"/>
            <p:cNvCxnSpPr/>
            <p:nvPr/>
          </p:nvCxnSpPr>
          <p:spPr>
            <a:xfrm>
              <a:off x="-6300" y="3571500"/>
              <a:ext cx="122046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g170b4321986_0_233"/>
            <p:cNvCxnSpPr/>
            <p:nvPr/>
          </p:nvCxnSpPr>
          <p:spPr>
            <a:xfrm rot="10800000">
              <a:off x="6328825" y="-25"/>
              <a:ext cx="9300" cy="6848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12" name="Google Shape;412;g170b4321986_0_2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1418"/>
          <a:stretch/>
        </p:blipFill>
        <p:spPr>
          <a:xfrm>
            <a:off x="25" y="1"/>
            <a:ext cx="6328800" cy="35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70b4321986_0_233"/>
          <p:cNvSpPr/>
          <p:nvPr/>
        </p:nvSpPr>
        <p:spPr>
          <a:xfrm>
            <a:off x="0" y="428852"/>
            <a:ext cx="12192000" cy="7365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70b4321986_0_233"/>
          <p:cNvSpPr txBox="1"/>
          <p:nvPr>
            <p:ph type="title"/>
          </p:nvPr>
        </p:nvSpPr>
        <p:spPr>
          <a:xfrm>
            <a:off x="523875" y="425950"/>
            <a:ext cx="45765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262626"/>
                </a:solidFill>
              </a:rPr>
              <a:t>Cellpose</a:t>
            </a:r>
            <a:endParaRPr b="1" sz="3600">
              <a:solidFill>
                <a:srgbClr val="262626"/>
              </a:solidFill>
            </a:endParaRPr>
          </a:p>
        </p:txBody>
      </p:sp>
      <p:cxnSp>
        <p:nvCxnSpPr>
          <p:cNvPr id="415" name="Google Shape;415;g170b4321986_0_233"/>
          <p:cNvCxnSpPr/>
          <p:nvPr/>
        </p:nvCxnSpPr>
        <p:spPr>
          <a:xfrm>
            <a:off x="0" y="350693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g170b4321986_0_233"/>
          <p:cNvCxnSpPr/>
          <p:nvPr/>
        </p:nvCxnSpPr>
        <p:spPr>
          <a:xfrm>
            <a:off x="0" y="1243562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g170b4321986_0_233"/>
          <p:cNvSpPr txBox="1"/>
          <p:nvPr/>
        </p:nvSpPr>
        <p:spPr>
          <a:xfrm>
            <a:off x="71792" y="2605683"/>
            <a:ext cx="6185400" cy="954300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aim is to detect the cytoplasm w/o the nucleus</a:t>
            </a:r>
            <a:endParaRPr/>
          </a:p>
        </p:txBody>
      </p:sp>
      <p:pic>
        <p:nvPicPr>
          <p:cNvPr descr="See the source image" id="418" name="Google Shape;418;g170b4321986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24676"/>
            <a:ext cx="744901" cy="74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70b4321986_0_233"/>
          <p:cNvSpPr txBox="1"/>
          <p:nvPr>
            <p:ph idx="1" type="body"/>
          </p:nvPr>
        </p:nvSpPr>
        <p:spPr>
          <a:xfrm>
            <a:off x="6633575" y="0"/>
            <a:ext cx="53424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Then, we decided that a trainable ML solution should be used.</a:t>
            </a:r>
            <a:endParaRPr sz="2200"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unfortunately ilastik doesn’t with notebooks, yet (</a:t>
            </a:r>
            <a:r>
              <a:rPr lang="en-US" sz="2200" u="sng">
                <a:solidFill>
                  <a:schemeClr val="hlink"/>
                </a:solidFill>
                <a:hlinkClick r:id="rId5"/>
              </a:rPr>
              <a:t>Ilastik trained model in Jupyter notebook + GPU - Image.sc Forum</a:t>
            </a:r>
            <a:r>
              <a:rPr lang="en-US" sz="2200"/>
              <a:t>, 2019; </a:t>
            </a:r>
            <a:r>
              <a:rPr lang="en-US" sz="2200" u="sng">
                <a:solidFill>
                  <a:schemeClr val="hlink"/>
                </a:solidFill>
                <a:hlinkClick r:id="rId6"/>
              </a:rPr>
              <a:t>Ilastik *experimental* api - Image.sc Forum</a:t>
            </a:r>
            <a:r>
              <a:rPr lang="en-US" sz="2200"/>
              <a:t>, Sep-2022).</a:t>
            </a:r>
            <a:endParaRPr sz="1800"/>
          </a:p>
        </p:txBody>
      </p:sp>
      <p:pic>
        <p:nvPicPr>
          <p:cNvPr descr="Image result for ilastik logo " id="420" name="Google Shape;420;g170b4321986_0_233"/>
          <p:cNvPicPr preferRelativeResize="0"/>
          <p:nvPr/>
        </p:nvPicPr>
        <p:blipFill rotWithShape="1">
          <a:blip r:embed="rId7">
            <a:alphaModFix/>
          </a:blip>
          <a:srcRect b="3077" l="28422" r="27133" t="5052"/>
          <a:stretch/>
        </p:blipFill>
        <p:spPr>
          <a:xfrm>
            <a:off x="8869100" y="1"/>
            <a:ext cx="871350" cy="12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70b4321986_0_233"/>
          <p:cNvSpPr txBox="1"/>
          <p:nvPr>
            <p:ph type="title"/>
          </p:nvPr>
        </p:nvSpPr>
        <p:spPr>
          <a:xfrm>
            <a:off x="6633575" y="3725325"/>
            <a:ext cx="3719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2340"/>
              <a:t>So, we thought, why not run ilastik in napari?</a:t>
            </a:r>
            <a:endParaRPr sz="3060"/>
          </a:p>
        </p:txBody>
      </p:sp>
      <p:grpSp>
        <p:nvGrpSpPr>
          <p:cNvPr id="422" name="Google Shape;422;g170b4321986_0_233"/>
          <p:cNvGrpSpPr/>
          <p:nvPr/>
        </p:nvGrpSpPr>
        <p:grpSpPr>
          <a:xfrm>
            <a:off x="6633404" y="3717925"/>
            <a:ext cx="5471771" cy="3140048"/>
            <a:chOff x="7179048" y="3717940"/>
            <a:chExt cx="4926417" cy="3140048"/>
          </a:xfrm>
        </p:grpSpPr>
        <p:pic>
          <p:nvPicPr>
            <p:cNvPr descr="Image result for napari logo image" id="423" name="Google Shape;423;g170b4321986_0_2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3820" y="3764132"/>
              <a:ext cx="790192" cy="901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ilastik logo " id="424" name="Google Shape;424;g170b4321986_0_233"/>
            <p:cNvPicPr preferRelativeResize="0"/>
            <p:nvPr/>
          </p:nvPicPr>
          <p:blipFill rotWithShape="1">
            <a:blip r:embed="rId7">
              <a:alphaModFix/>
            </a:blip>
            <a:srcRect b="3077" l="28422" r="27133" t="5052"/>
            <a:stretch/>
          </p:blipFill>
          <p:spPr>
            <a:xfrm>
              <a:off x="11464810" y="3717940"/>
              <a:ext cx="640655" cy="99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man holding sign" id="425" name="Google Shape;425;g170b4321986_0_2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38347" y="4277986"/>
              <a:ext cx="1421295" cy="2580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g170b4321986_0_233"/>
            <p:cNvSpPr/>
            <p:nvPr/>
          </p:nvSpPr>
          <p:spPr>
            <a:xfrm>
              <a:off x="8699444" y="4862186"/>
              <a:ext cx="1296162" cy="669608"/>
            </a:xfrm>
            <a:custGeom>
              <a:rect b="b" l="l" r="r" t="t"/>
              <a:pathLst>
                <a:path extrusionOk="0" h="1206500" w="2400300">
                  <a:moveTo>
                    <a:pt x="0" y="76200"/>
                  </a:moveTo>
                  <a:lnTo>
                    <a:pt x="2400300" y="0"/>
                  </a:lnTo>
                  <a:lnTo>
                    <a:pt x="2400300" y="1193800"/>
                  </a:lnTo>
                  <a:lnTo>
                    <a:pt x="76200" y="12065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./merde.log</a:t>
              </a:r>
              <a:endParaRPr i="0" sz="13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27" name="Google Shape;427;g170b4321986_0_233"/>
            <p:cNvCxnSpPr/>
            <p:nvPr/>
          </p:nvCxnSpPr>
          <p:spPr>
            <a:xfrm flipH="1" rot="10800000">
              <a:off x="8309203" y="5243022"/>
              <a:ext cx="387300" cy="78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28" name="Google Shape;428;g170b4321986_0_233"/>
            <p:cNvCxnSpPr/>
            <p:nvPr/>
          </p:nvCxnSpPr>
          <p:spPr>
            <a:xfrm>
              <a:off x="9994361" y="5729954"/>
              <a:ext cx="267600" cy="140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29" name="Google Shape;429;g170b4321986_0_233"/>
            <p:cNvSpPr txBox="1"/>
            <p:nvPr/>
          </p:nvSpPr>
          <p:spPr>
            <a:xfrm>
              <a:off x="7179048" y="4825061"/>
              <a:ext cx="1378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But, little did we know…</a:t>
              </a:r>
              <a:endParaRPr sz="1000"/>
            </a:p>
          </p:txBody>
        </p:sp>
        <p:sp>
          <p:nvSpPr>
            <p:cNvPr id="430" name="Google Shape;430;g170b4321986_0_233"/>
            <p:cNvSpPr txBox="1"/>
            <p:nvPr/>
          </p:nvSpPr>
          <p:spPr>
            <a:xfrm>
              <a:off x="10321460" y="5177715"/>
              <a:ext cx="1213200" cy="14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crashed every time we started training the classifier</a:t>
              </a:r>
              <a:endParaRPr sz="700"/>
            </a:p>
          </p:txBody>
        </p:sp>
      </p:grpSp>
      <p:pic>
        <p:nvPicPr>
          <p:cNvPr descr="Image result for napari logo image" id="431" name="Google Shape;431;g170b4321986_0_2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7578" y="4575409"/>
            <a:ext cx="13906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432" name="Google Shape;432;g170b4321986_0_2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40625" y="4571750"/>
            <a:ext cx="1390650" cy="13906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3" name="Google Shape;433;g170b4321986_0_233"/>
          <p:cNvSpPr/>
          <p:nvPr/>
        </p:nvSpPr>
        <p:spPr>
          <a:xfrm>
            <a:off x="6204850" y="1894125"/>
            <a:ext cx="871200" cy="5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70b4321986_0_233"/>
          <p:cNvSpPr/>
          <p:nvPr/>
        </p:nvSpPr>
        <p:spPr>
          <a:xfrm rot="5400000">
            <a:off x="8973875" y="3515550"/>
            <a:ext cx="415200" cy="5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70b4321986_0_233"/>
          <p:cNvSpPr/>
          <p:nvPr/>
        </p:nvSpPr>
        <p:spPr>
          <a:xfrm rot="10800000">
            <a:off x="4749375" y="5037925"/>
            <a:ext cx="1856700" cy="5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g170b4321986_0_233"/>
          <p:cNvCxnSpPr/>
          <p:nvPr/>
        </p:nvCxnSpPr>
        <p:spPr>
          <a:xfrm>
            <a:off x="-12600" y="6848675"/>
            <a:ext cx="12204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170b4321986_0_233"/>
          <p:cNvCxnSpPr/>
          <p:nvPr/>
        </p:nvCxnSpPr>
        <p:spPr>
          <a:xfrm>
            <a:off x="25" y="3438"/>
            <a:ext cx="12204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170b4321986_0_233"/>
          <p:cNvCxnSpPr/>
          <p:nvPr/>
        </p:nvCxnSpPr>
        <p:spPr>
          <a:xfrm rot="10800000">
            <a:off x="12175078" y="4650"/>
            <a:ext cx="9300" cy="684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170b4321986_0_233"/>
          <p:cNvCxnSpPr/>
          <p:nvPr/>
        </p:nvCxnSpPr>
        <p:spPr>
          <a:xfrm rot="10800000">
            <a:off x="-9125" y="-25"/>
            <a:ext cx="9300" cy="684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2021-09-09T10:02:10Z</dcterms:created>
  <dc:creator>Camille Loiseau</dc:creator>
</cp:coreProperties>
</file>